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5" r:id="rId2"/>
    <p:sldId id="432" r:id="rId3"/>
    <p:sldId id="450" r:id="rId4"/>
    <p:sldId id="462" r:id="rId5"/>
    <p:sldId id="463" r:id="rId6"/>
    <p:sldId id="464" r:id="rId7"/>
    <p:sldId id="478" r:id="rId8"/>
    <p:sldId id="458" r:id="rId9"/>
    <p:sldId id="469" r:id="rId10"/>
    <p:sldId id="456" r:id="rId11"/>
    <p:sldId id="471" r:id="rId12"/>
    <p:sldId id="457" r:id="rId13"/>
    <p:sldId id="472" r:id="rId14"/>
    <p:sldId id="455" r:id="rId15"/>
    <p:sldId id="473" r:id="rId16"/>
    <p:sldId id="460" r:id="rId17"/>
    <p:sldId id="476" r:id="rId18"/>
    <p:sldId id="461" r:id="rId19"/>
    <p:sldId id="465" r:id="rId20"/>
    <p:sldId id="477" r:id="rId21"/>
    <p:sldId id="459" r:id="rId22"/>
    <p:sldId id="475" r:id="rId23"/>
    <p:sldId id="453" r:id="rId24"/>
    <p:sldId id="470" r:id="rId25"/>
    <p:sldId id="479" r:id="rId26"/>
    <p:sldId id="480" r:id="rId27"/>
    <p:sldId id="483" r:id="rId28"/>
    <p:sldId id="487" r:id="rId29"/>
    <p:sldId id="481" r:id="rId30"/>
    <p:sldId id="485" r:id="rId31"/>
    <p:sldId id="486" r:id="rId32"/>
    <p:sldId id="482" r:id="rId33"/>
    <p:sldId id="45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2A33"/>
    <a:srgbClr val="E3E5E9"/>
    <a:srgbClr val="333F50"/>
    <a:srgbClr val="BDC1CB"/>
    <a:srgbClr val="45C8DC"/>
    <a:srgbClr val="FBC096"/>
    <a:srgbClr val="8D87B9"/>
    <a:srgbClr val="FF9999"/>
    <a:srgbClr val="D7D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836000" y="2904393"/>
            <a:ext cx="1260000" cy="504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36000" y="3407565"/>
            <a:ext cx="1260000" cy="2365705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조원</a:t>
            </a:r>
            <a:endParaRPr lang="ko-KR" altLang="en-US" sz="1100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5999" y="2904393"/>
            <a:ext cx="1685365" cy="503173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영화 예매 서비스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6000" y="3407565"/>
            <a:ext cx="1864660" cy="236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이의환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6920" y="1341690"/>
            <a:ext cx="5518159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4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r>
              <a:rPr lang="en-US" altLang="ko-KR" sz="24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32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 발표</a:t>
            </a:r>
            <a:endParaRPr lang="en-US" altLang="ko-KR" sz="3200" b="1" i="1" kern="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 </a:t>
            </a:r>
            <a:r>
              <a:rPr lang="en-US" altLang="ko-KR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DDL DML</a:t>
            </a:r>
            <a:endParaRPr lang="ko-KR" altLang="en-US" sz="4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60660" y="3407566"/>
            <a:ext cx="4231340" cy="236570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655858" y="2904393"/>
            <a:ext cx="4536141" cy="504000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2904393"/>
            <a:ext cx="4836000" cy="504000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3407566"/>
            <a:ext cx="4836000" cy="2365704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93599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14374"/>
              </p:ext>
            </p:extLst>
          </p:nvPr>
        </p:nvGraphicFramePr>
        <p:xfrm>
          <a:off x="1612035" y="1068561"/>
          <a:ext cx="10275165" cy="38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결제정보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VARCHAR(8)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결제일자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할인 쿠폰유무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결제방법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3CCFD00-AF2E-435B-A45F-5A4FF7EFE239}"/>
              </a:ext>
            </a:extLst>
          </p:cNvPr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2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EC3A015-FB74-420E-8BEF-8505A862D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2583235"/>
            <a:ext cx="7641263" cy="42747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8B8EBE-B675-4398-AF2E-0F76332E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5" y="1149779"/>
            <a:ext cx="9731605" cy="15651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5967167" y="1395167"/>
            <a:ext cx="916809" cy="942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1639896" y="3271903"/>
            <a:ext cx="4525233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7052820" y="1395167"/>
            <a:ext cx="3241249" cy="942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1679542" y="3744115"/>
            <a:ext cx="4485588" cy="12143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4C1A84-CD0E-41C0-9312-0B461A4BD6AE}"/>
              </a:ext>
            </a:extLst>
          </p:cNvPr>
          <p:cNvSpPr/>
          <p:nvPr/>
        </p:nvSpPr>
        <p:spPr>
          <a:xfrm>
            <a:off x="1609495" y="4996430"/>
            <a:ext cx="6902909" cy="1214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9F0E-1D4E-40DF-92F0-874A6037B5E5}"/>
              </a:ext>
            </a:extLst>
          </p:cNvPr>
          <p:cNvSpPr txBox="1"/>
          <p:nvPr/>
        </p:nvSpPr>
        <p:spPr>
          <a:xfrm>
            <a:off x="6883976" y="4104961"/>
            <a:ext cx="229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1:1 </a:t>
            </a:r>
            <a:r>
              <a:rPr lang="ko-KR" altLang="en-US" sz="3600" dirty="0">
                <a:solidFill>
                  <a:srgbClr val="FF0000"/>
                </a:solidFill>
              </a:rPr>
              <a:t>관계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60EAC0-0243-40AA-9A48-1D7906D00823}"/>
              </a:ext>
            </a:extLst>
          </p:cNvPr>
          <p:cNvSpPr/>
          <p:nvPr/>
        </p:nvSpPr>
        <p:spPr>
          <a:xfrm>
            <a:off x="10359181" y="1395167"/>
            <a:ext cx="730460" cy="942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483CC7-64EB-4A4C-B94A-363D0E594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1" y="690559"/>
            <a:ext cx="10962640" cy="6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14108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21471"/>
              </p:ext>
            </p:extLst>
          </p:nvPr>
        </p:nvGraphicFramePr>
        <p:xfrm>
          <a:off x="1612035" y="1068561"/>
          <a:ext cx="10275165" cy="38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rgbClr val="00B050"/>
                          </a:solidFill>
                        </a:rPr>
                        <a:t>UINQUE</a:t>
                      </a: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영어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회원비밀번호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영어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메일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카드사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통신사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445A0F5-E9D9-45FF-9D3B-2A2DE7A0DDFD}"/>
              </a:ext>
            </a:extLst>
          </p:cNvPr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4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1683AE68-F674-42AC-904F-7EE0FC47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2783522"/>
            <a:ext cx="7584702" cy="4074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A78691-A5B3-4B49-B751-1E0C778E3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35" y="850081"/>
            <a:ext cx="10378860" cy="21911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5228427" y="1456442"/>
            <a:ext cx="916809" cy="106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300139" y="3538344"/>
            <a:ext cx="5863471" cy="387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6232688" y="1406939"/>
            <a:ext cx="5343427" cy="12796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300139" y="4023040"/>
            <a:ext cx="5703217" cy="1774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30D6FC-E462-4E1E-8515-C790DF82F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1"/>
            <a:ext cx="10962640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7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17084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19254"/>
              </p:ext>
            </p:extLst>
          </p:nvPr>
        </p:nvGraphicFramePr>
        <p:xfrm>
          <a:off x="1612035" y="1068561"/>
          <a:ext cx="10275165" cy="447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고객이름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VARCHAR(15)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핸드폰번호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1 OR 0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영어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숫자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83291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1D1AF5-092A-4C84-8802-BF6D46683FCB}"/>
              </a:ext>
            </a:extLst>
          </p:cNvPr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9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D8B6B569-828F-4081-82D8-5284305FB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9" y="2735437"/>
            <a:ext cx="8348274" cy="4122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9491E9-10EC-42A9-8949-5918775D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67" y="1074783"/>
            <a:ext cx="10425906" cy="15834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4662268" y="1378624"/>
            <a:ext cx="916809" cy="942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302482" y="3203191"/>
            <a:ext cx="5653741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5676507" y="1353299"/>
            <a:ext cx="5038926" cy="9753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281287" y="3695306"/>
            <a:ext cx="5674936" cy="1376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297239-8F1A-494E-9727-1919BC9FF470}"/>
              </a:ext>
            </a:extLst>
          </p:cNvPr>
          <p:cNvSpPr/>
          <p:nvPr/>
        </p:nvSpPr>
        <p:spPr>
          <a:xfrm>
            <a:off x="2281287" y="5148605"/>
            <a:ext cx="5674936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C81419-3AFB-4E6F-A37E-E8DB8CF6A898}"/>
              </a:ext>
            </a:extLst>
          </p:cNvPr>
          <p:cNvSpPr/>
          <p:nvPr/>
        </p:nvSpPr>
        <p:spPr>
          <a:xfrm>
            <a:off x="10812863" y="1353299"/>
            <a:ext cx="916809" cy="942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EA73B8D-AE06-40EB-907F-CCD39B4B7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83929"/>
            <a:ext cx="10962640" cy="6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89907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5006"/>
              </p:ext>
            </p:extLst>
          </p:nvPr>
        </p:nvGraphicFramePr>
        <p:xfrm>
          <a:off x="1612035" y="1068561"/>
          <a:ext cx="10275165" cy="447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영화정보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 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등장인물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런타임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30 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이상 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시간 미만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U, PG, 12, 15, 18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감독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83291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5C6B25F-D2E6-481E-ACE0-50DF1C42911E}"/>
              </a:ext>
            </a:extLst>
          </p:cNvPr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8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19A9472-F48C-45B0-82B0-5F6497E7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9" y="2749486"/>
            <a:ext cx="7792093" cy="4108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DD054A-3785-441A-A1D4-1C9B08AA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31" y="1194825"/>
            <a:ext cx="9886289" cy="150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5316717" y="1470582"/>
            <a:ext cx="989815" cy="1112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537380" y="3312624"/>
            <a:ext cx="6022157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6419157" y="1465867"/>
            <a:ext cx="4845874" cy="11123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537380" y="3774282"/>
            <a:ext cx="6022157" cy="21519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CF6C955B-CE56-4E5A-A6A3-BA1406D4D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24474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76412"/>
              </p:ext>
            </p:extLst>
          </p:nvPr>
        </p:nvGraphicFramePr>
        <p:xfrm>
          <a:off x="1612035" y="1068561"/>
          <a:ext cx="10275165" cy="2455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극장정보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극장 시리얼 넘버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극장 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극장위치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도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구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시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E104FD-0BD4-41A9-A8CC-137FADC79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49783"/>
              </p:ext>
            </p:extLst>
          </p:nvPr>
        </p:nvGraphicFramePr>
        <p:xfrm>
          <a:off x="1612034" y="3861524"/>
          <a:ext cx="10275165" cy="1781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극장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영화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M:N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극장 시리얼 넘버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 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41E31D86-DF78-4FE6-B644-189FE0629870}"/>
              </a:ext>
            </a:extLst>
          </p:cNvPr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ACFB5A2C-44D9-49CD-BF28-74527E1A2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9" y="2739328"/>
            <a:ext cx="8056043" cy="41186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B0577A-3C19-47A1-AB52-E756F821B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35" y="1150070"/>
            <a:ext cx="10041237" cy="14567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958539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5044123" y="1583703"/>
            <a:ext cx="5419629" cy="754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460395" y="3733014"/>
            <a:ext cx="6202838" cy="1085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10579964" y="1583703"/>
            <a:ext cx="864175" cy="754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460393" y="4927048"/>
            <a:ext cx="6202837" cy="5513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D477B1E-CD33-41EF-98B6-A3103E12D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46" y="632385"/>
            <a:ext cx="10960154" cy="62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72612" y="592097"/>
            <a:ext cx="1795683" cy="76084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706" y="1335903"/>
            <a:ext cx="1794587" cy="494095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268295" y="581145"/>
            <a:ext cx="2711003" cy="754757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스키마 작성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883009" y="1313999"/>
            <a:ext cx="5184721" cy="496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Chapter1.   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피드백 및 수정한 부분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Chapter2.    DDL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1)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문제점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2)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해결방안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3)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고려해볼 점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Chapter3.    DML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1)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간단한 검색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2)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 표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관계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      3)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영화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극장 관계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067730" y="1314000"/>
            <a:ext cx="2015037" cy="49628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79298" y="570193"/>
            <a:ext cx="4805265" cy="743807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955" y="581145"/>
            <a:ext cx="2435658" cy="760842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60" y="1335903"/>
            <a:ext cx="2435658" cy="494095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0ACA4-BF2D-4C72-A5AC-18DBAEDD827F}"/>
              </a:ext>
            </a:extLst>
          </p:cNvPr>
          <p:cNvSpPr/>
          <p:nvPr/>
        </p:nvSpPr>
        <p:spPr>
          <a:xfrm>
            <a:off x="4268292" y="1313998"/>
            <a:ext cx="614715" cy="4973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6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조류이(가) 표시된 사진&#10;&#10;자동 생성된 설명">
            <a:extLst>
              <a:ext uri="{FF2B5EF4-FFF2-40B4-BE49-F238E27FC236}">
                <a16:creationId xmlns:a16="http://schemas.microsoft.com/office/drawing/2014/main" id="{B051487F-DF46-470B-B0E1-32BD845A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2869069"/>
            <a:ext cx="8555663" cy="3988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BE1F05-531F-4C2B-BA6C-2836F53A2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2" y="1165202"/>
            <a:ext cx="9729065" cy="17690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F21A1-CC04-4B2C-B96D-3F0B99FFBB6F}"/>
              </a:ext>
            </a:extLst>
          </p:cNvPr>
          <p:cNvSpPr/>
          <p:nvPr/>
        </p:nvSpPr>
        <p:spPr>
          <a:xfrm>
            <a:off x="9030878" y="1546939"/>
            <a:ext cx="1931762" cy="10925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24042B-19E6-438C-AAD4-4A0A1772EC8E}"/>
              </a:ext>
            </a:extLst>
          </p:cNvPr>
          <p:cNvSpPr/>
          <p:nvPr/>
        </p:nvSpPr>
        <p:spPr>
          <a:xfrm>
            <a:off x="2099687" y="5667297"/>
            <a:ext cx="7581641" cy="4889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8DF80F-8F43-4C91-9776-0C96D9E76C7F}"/>
              </a:ext>
            </a:extLst>
          </p:cNvPr>
          <p:cNvSpPr/>
          <p:nvPr/>
        </p:nvSpPr>
        <p:spPr>
          <a:xfrm>
            <a:off x="2099687" y="5112751"/>
            <a:ext cx="7581641" cy="4640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71BD39-45F6-4E0D-A4C9-D39E00A2BAEE}"/>
              </a:ext>
            </a:extLst>
          </p:cNvPr>
          <p:cNvSpPr/>
          <p:nvPr/>
        </p:nvSpPr>
        <p:spPr>
          <a:xfrm>
            <a:off x="7686540" y="1595563"/>
            <a:ext cx="1146375" cy="10925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F61232-AE26-48C1-B32A-22A62B11DBBA}"/>
              </a:ext>
            </a:extLst>
          </p:cNvPr>
          <p:cNvSpPr txBox="1"/>
          <p:nvPr/>
        </p:nvSpPr>
        <p:spPr>
          <a:xfrm>
            <a:off x="7984502" y="4247142"/>
            <a:ext cx="169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50"/>
                </a:solidFill>
              </a:rPr>
              <a:t>M:N</a:t>
            </a:r>
            <a:r>
              <a:rPr lang="ko-KR" altLang="en-US" sz="2800" b="1" dirty="0">
                <a:solidFill>
                  <a:srgbClr val="00B050"/>
                </a:solidFill>
              </a:rPr>
              <a:t>관계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ED9717-4CB7-4FD6-AB8A-B5F0AF547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35190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91492"/>
              </p:ext>
            </p:extLst>
          </p:nvPr>
        </p:nvGraphicFramePr>
        <p:xfrm>
          <a:off x="1612035" y="1068561"/>
          <a:ext cx="10275165" cy="38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상영관정보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상영관번호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좌석수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예약가능한 좌석 수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상영관 종류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일반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, 3D, 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아이맥스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극장 시리얼 넘버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77665E-26E9-4507-85FF-6CC6D9E46A7B}"/>
              </a:ext>
            </a:extLst>
          </p:cNvPr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6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05369970-6462-4E6C-9E01-337FB2F6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2836039"/>
            <a:ext cx="8866748" cy="4078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006A45-A8C6-49F8-85F5-87C3AE109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58" y="1351168"/>
            <a:ext cx="10147638" cy="15131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284619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6018162" y="1527141"/>
            <a:ext cx="1061368" cy="1159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224777" y="3359373"/>
            <a:ext cx="5948262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7192131" y="1527141"/>
            <a:ext cx="2244100" cy="11594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F21A1-CC04-4B2C-B96D-3F0B99FFBB6F}"/>
              </a:ext>
            </a:extLst>
          </p:cNvPr>
          <p:cNvSpPr/>
          <p:nvPr/>
        </p:nvSpPr>
        <p:spPr>
          <a:xfrm>
            <a:off x="9548832" y="1527141"/>
            <a:ext cx="1792268" cy="1159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224777" y="3829474"/>
            <a:ext cx="5948262" cy="11950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69975D-2CED-4238-B3F2-E33277D0B44D}"/>
              </a:ext>
            </a:extLst>
          </p:cNvPr>
          <p:cNvSpPr/>
          <p:nvPr/>
        </p:nvSpPr>
        <p:spPr>
          <a:xfrm>
            <a:off x="2224777" y="5079679"/>
            <a:ext cx="5948262" cy="41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B75035-A5B6-455F-8606-87CDCCCB2F3E}"/>
              </a:ext>
            </a:extLst>
          </p:cNvPr>
          <p:cNvSpPr txBox="1"/>
          <p:nvPr/>
        </p:nvSpPr>
        <p:spPr>
          <a:xfrm>
            <a:off x="8361316" y="376154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1:N </a:t>
            </a:r>
            <a:r>
              <a:rPr lang="ko-KR" altLang="en-US" sz="3200" b="1" dirty="0">
                <a:solidFill>
                  <a:srgbClr val="0070C0"/>
                </a:solidFill>
              </a:rPr>
              <a:t>관계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E1EC9A-A8D5-42F8-966F-CF7198156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690561"/>
            <a:ext cx="10958004" cy="61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80102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8141"/>
              </p:ext>
            </p:extLst>
          </p:nvPr>
        </p:nvGraphicFramePr>
        <p:xfrm>
          <a:off x="1612035" y="1068561"/>
          <a:ext cx="10275165" cy="5148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예매표정보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좌석번호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범위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(A~O)</a:t>
                      </a: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열</a:t>
                      </a:r>
                      <a:r>
                        <a:rPr lang="en-US" altLang="ko-KR" sz="1200" b="0" dirty="0">
                          <a:solidFill>
                            <a:srgbClr val="00B0F0"/>
                          </a:solidFill>
                        </a:rPr>
                        <a:t>(1~24)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예매일자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예매수량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상영관번호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8329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162758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A363CD9-5D49-41D4-B8BB-C4240AC2AF9B}"/>
              </a:ext>
            </a:extLst>
          </p:cNvPr>
          <p:cNvSpPr/>
          <p:nvPr/>
        </p:nvSpPr>
        <p:spPr>
          <a:xfrm rot="16200000">
            <a:off x="1050224" y="371078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628DBE2-449F-44FE-8849-19EC5643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61" y="2630078"/>
            <a:ext cx="9295305" cy="4227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ACE0DF-96A1-46F3-9050-4851F766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5" y="750165"/>
            <a:ext cx="10455619" cy="20469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17700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50224" y="371078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4981760" y="1301305"/>
            <a:ext cx="697099" cy="1009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291417" y="2944225"/>
            <a:ext cx="5644434" cy="343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5780201" y="1281146"/>
            <a:ext cx="2967873" cy="10299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F21A1-CC04-4B2C-B96D-3F0B99FFBB6F}"/>
              </a:ext>
            </a:extLst>
          </p:cNvPr>
          <p:cNvSpPr/>
          <p:nvPr/>
        </p:nvSpPr>
        <p:spPr>
          <a:xfrm>
            <a:off x="9794449" y="1281146"/>
            <a:ext cx="1838226" cy="10299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291418" y="3348289"/>
            <a:ext cx="5644434" cy="9314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24042B-19E6-438C-AAD4-4A0A1772EC8E}"/>
              </a:ext>
            </a:extLst>
          </p:cNvPr>
          <p:cNvSpPr/>
          <p:nvPr/>
        </p:nvSpPr>
        <p:spPr>
          <a:xfrm>
            <a:off x="2291417" y="5544876"/>
            <a:ext cx="7503031" cy="6148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43E07F-9D72-43AE-84E9-7CA1608931B3}"/>
              </a:ext>
            </a:extLst>
          </p:cNvPr>
          <p:cNvSpPr/>
          <p:nvPr/>
        </p:nvSpPr>
        <p:spPr>
          <a:xfrm>
            <a:off x="2292935" y="4899562"/>
            <a:ext cx="5644434" cy="343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E24668-46AE-412D-8184-2343580AD8EC}"/>
              </a:ext>
            </a:extLst>
          </p:cNvPr>
          <p:cNvSpPr/>
          <p:nvPr/>
        </p:nvSpPr>
        <p:spPr>
          <a:xfrm>
            <a:off x="8853339" y="1268741"/>
            <a:ext cx="767550" cy="1097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542621-BAF9-4C5D-907B-731C04407AF1}"/>
              </a:ext>
            </a:extLst>
          </p:cNvPr>
          <p:cNvSpPr txBox="1"/>
          <p:nvPr/>
        </p:nvSpPr>
        <p:spPr>
          <a:xfrm>
            <a:off x="8167128" y="4744038"/>
            <a:ext cx="15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1:1</a:t>
            </a:r>
            <a:r>
              <a:rPr lang="ko-KR" altLang="en-US" sz="2800" b="1" dirty="0">
                <a:solidFill>
                  <a:srgbClr val="FF0000"/>
                </a:solidFill>
              </a:rPr>
              <a:t>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CC77C-5028-4A0A-ADFD-A3B4DE6F5C70}"/>
              </a:ext>
            </a:extLst>
          </p:cNvPr>
          <p:cNvSpPr txBox="1"/>
          <p:nvPr/>
        </p:nvSpPr>
        <p:spPr>
          <a:xfrm>
            <a:off x="9808580" y="5544876"/>
            <a:ext cx="15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</a:rPr>
              <a:t>1:N</a:t>
            </a:r>
            <a:r>
              <a:rPr lang="ko-KR" altLang="en-US" sz="2800" b="1" dirty="0">
                <a:solidFill>
                  <a:srgbClr val="00B0F0"/>
                </a:solidFill>
              </a:rPr>
              <a:t>관계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8C8A53D-9E09-432E-8DCB-D67D60566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58"/>
            <a:ext cx="10962640" cy="6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01392" y="2591795"/>
            <a:ext cx="1795683" cy="645927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4604" y="2600313"/>
            <a:ext cx="3086239" cy="637410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911C47-F9A5-431A-8B56-13CBFEE9A40E}"/>
              </a:ext>
            </a:extLst>
          </p:cNvPr>
          <p:cNvSpPr/>
          <p:nvPr/>
        </p:nvSpPr>
        <p:spPr>
          <a:xfrm>
            <a:off x="3301939" y="3231637"/>
            <a:ext cx="1794587" cy="76084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Chapter3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24393C-7563-490F-912E-F6B8ECF3098D}"/>
              </a:ext>
            </a:extLst>
          </p:cNvPr>
          <p:cNvSpPr/>
          <p:nvPr/>
        </p:nvSpPr>
        <p:spPr>
          <a:xfrm>
            <a:off x="166580" y="3231637"/>
            <a:ext cx="3134264" cy="76084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484C27-7AC3-4D09-BD80-2A2B68F7E11D}"/>
              </a:ext>
            </a:extLst>
          </p:cNvPr>
          <p:cNvSpPr/>
          <p:nvPr/>
        </p:nvSpPr>
        <p:spPr>
          <a:xfrm>
            <a:off x="5095979" y="3247159"/>
            <a:ext cx="4495890" cy="74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en-US" altLang="ko-KR" sz="2000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9591869" y="3246239"/>
            <a:ext cx="1794040" cy="7462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86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22890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26A5428-2200-49DB-AD68-3454595FDA0F}"/>
              </a:ext>
            </a:extLst>
          </p:cNvPr>
          <p:cNvSpPr/>
          <p:nvPr/>
        </p:nvSpPr>
        <p:spPr>
          <a:xfrm rot="16200000">
            <a:off x="1092200" y="4590157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993A9-6F5C-493B-B931-82B7966C01A1}"/>
              </a:ext>
            </a:extLst>
          </p:cNvPr>
          <p:cNvSpPr txBox="1"/>
          <p:nvPr/>
        </p:nvSpPr>
        <p:spPr>
          <a:xfrm>
            <a:off x="3346515" y="1467908"/>
            <a:ext cx="5408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간단한 테이블 보이기 </a:t>
            </a:r>
            <a:endParaRPr lang="en-US" altLang="ko-KR" sz="3600" dirty="0">
              <a:solidFill>
                <a:srgbClr val="00B0F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예매표정보 테이블을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예매번호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통해 검색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7ADF6-8A96-4901-ABFA-9D51322FB95C}"/>
              </a:ext>
            </a:extLst>
          </p:cNvPr>
          <p:cNvSpPr txBox="1"/>
          <p:nvPr/>
        </p:nvSpPr>
        <p:spPr>
          <a:xfrm>
            <a:off x="3346515" y="2887226"/>
            <a:ext cx="72397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예매표정보에 엮여져 있는 관계 확인</a:t>
            </a:r>
            <a:endParaRPr lang="en-US" altLang="ko-KR" sz="3200" dirty="0">
              <a:solidFill>
                <a:srgbClr val="00B0F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제대로 설계되었는지 보려면 관계 검증이 필수적이지 않을까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고객정보  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예매표정보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( 1 : N )</a:t>
            </a: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상영관정보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예매표정보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( 1 : N )</a:t>
            </a: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결제정보  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예매표정보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( 1 :  1 )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E235E-3813-4F32-B64A-C0BE0DE2E198}"/>
              </a:ext>
            </a:extLst>
          </p:cNvPr>
          <p:cNvSpPr txBox="1"/>
          <p:nvPr/>
        </p:nvSpPr>
        <p:spPr>
          <a:xfrm>
            <a:off x="3346515" y="4922097"/>
            <a:ext cx="6664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 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극장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영화 관계 확인</a:t>
            </a:r>
            <a:endParaRPr lang="en-US" altLang="ko-KR" sz="3200" dirty="0">
              <a:solidFill>
                <a:srgbClr val="00B0F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>
                <a:solidFill>
                  <a:srgbClr val="00B0F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극장정보  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영화정보  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M : N )</a:t>
            </a:r>
          </a:p>
        </p:txBody>
      </p:sp>
    </p:spTree>
    <p:extLst>
      <p:ext uri="{BB962C8B-B14F-4D97-AF65-F5344CB8AC3E}">
        <p14:creationId xmlns:p14="http://schemas.microsoft.com/office/powerpoint/2010/main" val="34056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26A5428-2200-49DB-AD68-3454595FDA0F}"/>
              </a:ext>
            </a:extLst>
          </p:cNvPr>
          <p:cNvSpPr/>
          <p:nvPr/>
        </p:nvSpPr>
        <p:spPr>
          <a:xfrm rot="16200000">
            <a:off x="1092200" y="4590157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C910DC9-6995-46E2-AC8F-7571403D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8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26A5428-2200-49DB-AD68-3454595FDA0F}"/>
              </a:ext>
            </a:extLst>
          </p:cNvPr>
          <p:cNvSpPr/>
          <p:nvPr/>
        </p:nvSpPr>
        <p:spPr>
          <a:xfrm rot="16200000">
            <a:off x="1092200" y="4590157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F7DBBBF-A511-46CB-9078-5EE9113B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38402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CA0876C-518F-4383-B7E1-131109E736BA}"/>
              </a:ext>
            </a:extLst>
          </p:cNvPr>
          <p:cNvSpPr/>
          <p:nvPr/>
        </p:nvSpPr>
        <p:spPr>
          <a:xfrm rot="16200000">
            <a:off x="1092200" y="5476278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CB4E0-4982-49F1-8C35-00B2EB50CD4D}"/>
              </a:ext>
            </a:extLst>
          </p:cNvPr>
          <p:cNvSpPr txBox="1"/>
          <p:nvPr/>
        </p:nvSpPr>
        <p:spPr>
          <a:xfrm>
            <a:off x="1624970" y="1914264"/>
            <a:ext cx="3157979" cy="954107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고객번호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8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004B</a:t>
            </a:r>
          </a:p>
          <a:p>
            <a:pPr algn="just"/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고객이름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8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이의환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D5487-90CD-4D79-AB63-ADE474C82858}"/>
              </a:ext>
            </a:extLst>
          </p:cNvPr>
          <p:cNvSpPr txBox="1"/>
          <p:nvPr/>
        </p:nvSpPr>
        <p:spPr>
          <a:xfrm>
            <a:off x="5613651" y="970313"/>
            <a:ext cx="2515390" cy="1569660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001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004B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결제정보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001A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상영관번호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B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001C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523A3-5C43-47C3-9397-F05BE8B4E567}"/>
              </a:ext>
            </a:extLst>
          </p:cNvPr>
          <p:cNvSpPr txBox="1"/>
          <p:nvPr/>
        </p:nvSpPr>
        <p:spPr>
          <a:xfrm>
            <a:off x="9076042" y="2998112"/>
            <a:ext cx="2265057" cy="86177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결제번호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5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002A</a:t>
            </a:r>
          </a:p>
          <a:p>
            <a:pPr algn="ctr"/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……….</a:t>
            </a:r>
            <a:endParaRPr lang="ko-KR" altLang="en-US" sz="2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B3D51-7927-4521-8AE6-2F737AAC6576}"/>
              </a:ext>
            </a:extLst>
          </p:cNvPr>
          <p:cNvSpPr txBox="1"/>
          <p:nvPr/>
        </p:nvSpPr>
        <p:spPr>
          <a:xfrm>
            <a:off x="2996854" y="1131464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34C93-773D-49B8-9C55-20ACAD17F309}"/>
              </a:ext>
            </a:extLst>
          </p:cNvPr>
          <p:cNvSpPr txBox="1"/>
          <p:nvPr/>
        </p:nvSpPr>
        <p:spPr>
          <a:xfrm>
            <a:off x="1612034" y="3622803"/>
            <a:ext cx="3157979" cy="954107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상영관번호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800" b="1" dirty="0">
                <a:solidFill>
                  <a:srgbClr val="00B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001C</a:t>
            </a:r>
          </a:p>
          <a:p>
            <a:pPr algn="ctr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……….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F7E3E-6CEA-48F4-9E23-FDDF983DC06C}"/>
              </a:ext>
            </a:extLst>
          </p:cNvPr>
          <p:cNvSpPr txBox="1"/>
          <p:nvPr/>
        </p:nvSpPr>
        <p:spPr>
          <a:xfrm>
            <a:off x="1624969" y="5241788"/>
            <a:ext cx="3157979" cy="954107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상영관번호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800" b="1" dirty="0">
                <a:solidFill>
                  <a:srgbClr val="00B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002C</a:t>
            </a:r>
          </a:p>
          <a:p>
            <a:pPr algn="ctr"/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……….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840A90-F8EB-4417-9A5E-DCAB2756370D}"/>
              </a:ext>
            </a:extLst>
          </p:cNvPr>
          <p:cNvSpPr txBox="1"/>
          <p:nvPr/>
        </p:nvSpPr>
        <p:spPr>
          <a:xfrm>
            <a:off x="9076043" y="1346908"/>
            <a:ext cx="2278202" cy="86177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결제번호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5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001A</a:t>
            </a:r>
          </a:p>
          <a:p>
            <a:pPr algn="ctr"/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……….</a:t>
            </a:r>
            <a:endParaRPr lang="ko-KR" altLang="en-US" sz="2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FE23A-B7BE-448B-AC8F-464953CCAFF8}"/>
              </a:ext>
            </a:extLst>
          </p:cNvPr>
          <p:cNvSpPr txBox="1"/>
          <p:nvPr/>
        </p:nvSpPr>
        <p:spPr>
          <a:xfrm>
            <a:off x="9076041" y="4701705"/>
            <a:ext cx="2265057" cy="861774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결제번호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5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003A</a:t>
            </a:r>
          </a:p>
          <a:p>
            <a:pPr algn="ctr"/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……….</a:t>
            </a:r>
            <a:endParaRPr lang="ko-KR" altLang="en-US" sz="2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4535E7-0060-44B1-A62F-1C018C4CE6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782949" y="2391318"/>
            <a:ext cx="393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288C5C-D1AC-446D-A307-677648AE49B5}"/>
              </a:ext>
            </a:extLst>
          </p:cNvPr>
          <p:cNvCxnSpPr/>
          <p:nvPr/>
        </p:nvCxnSpPr>
        <p:spPr>
          <a:xfrm flipV="1">
            <a:off x="5176883" y="3416748"/>
            <a:ext cx="4206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7F2E83-ED94-4205-B83A-E8ECCDBA6BA6}"/>
              </a:ext>
            </a:extLst>
          </p:cNvPr>
          <p:cNvCxnSpPr/>
          <p:nvPr/>
        </p:nvCxnSpPr>
        <p:spPr>
          <a:xfrm flipV="1">
            <a:off x="5176883" y="5132591"/>
            <a:ext cx="4206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95DD0B-D2D0-4243-A926-B9DC8B5F4400}"/>
              </a:ext>
            </a:extLst>
          </p:cNvPr>
          <p:cNvCxnSpPr/>
          <p:nvPr/>
        </p:nvCxnSpPr>
        <p:spPr>
          <a:xfrm flipV="1">
            <a:off x="5176883" y="1818412"/>
            <a:ext cx="4206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AB413F-F09A-4375-A823-F8F54542AB85}"/>
              </a:ext>
            </a:extLst>
          </p:cNvPr>
          <p:cNvCxnSpPr/>
          <p:nvPr/>
        </p:nvCxnSpPr>
        <p:spPr>
          <a:xfrm>
            <a:off x="5176883" y="1818412"/>
            <a:ext cx="0" cy="3314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6F77732-C296-445A-87A5-AA235C6453C3}"/>
              </a:ext>
            </a:extLst>
          </p:cNvPr>
          <p:cNvCxnSpPr/>
          <p:nvPr/>
        </p:nvCxnSpPr>
        <p:spPr>
          <a:xfrm flipV="1">
            <a:off x="8129041" y="3458735"/>
            <a:ext cx="94071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DF08DB-43F8-492C-BF4F-7731E268F869}"/>
              </a:ext>
            </a:extLst>
          </p:cNvPr>
          <p:cNvCxnSpPr/>
          <p:nvPr/>
        </p:nvCxnSpPr>
        <p:spPr>
          <a:xfrm flipV="1">
            <a:off x="8129041" y="5141362"/>
            <a:ext cx="94071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090079-790F-40F0-AEC6-643ABEEF4BB9}"/>
              </a:ext>
            </a:extLst>
          </p:cNvPr>
          <p:cNvCxnSpPr>
            <a:stCxn id="14" idx="3"/>
          </p:cNvCxnSpPr>
          <p:nvPr/>
        </p:nvCxnSpPr>
        <p:spPr>
          <a:xfrm flipV="1">
            <a:off x="4770013" y="4099856"/>
            <a:ext cx="617193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6DE774F-D43F-444E-B0B2-E1D17F31D049}"/>
              </a:ext>
            </a:extLst>
          </p:cNvPr>
          <p:cNvCxnSpPr>
            <a:cxnSpLocks/>
          </p:cNvCxnSpPr>
          <p:nvPr/>
        </p:nvCxnSpPr>
        <p:spPr>
          <a:xfrm flipV="1">
            <a:off x="4770012" y="5748456"/>
            <a:ext cx="827518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34E503-971D-4EF6-941B-5A0B4EDBA795}"/>
              </a:ext>
            </a:extLst>
          </p:cNvPr>
          <p:cNvSpPr txBox="1"/>
          <p:nvPr/>
        </p:nvSpPr>
        <p:spPr>
          <a:xfrm>
            <a:off x="5613651" y="2673905"/>
            <a:ext cx="2515390" cy="1569660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001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004B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결제정보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002A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상영관번호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B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001C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9DB6BF-2DD9-4063-9EC5-9AB4924B28A4}"/>
              </a:ext>
            </a:extLst>
          </p:cNvPr>
          <p:cNvSpPr txBox="1"/>
          <p:nvPr/>
        </p:nvSpPr>
        <p:spPr>
          <a:xfrm>
            <a:off x="5597530" y="4456958"/>
            <a:ext cx="2515390" cy="1569660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예매번호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001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고객번호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004B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결제정보  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003A</a:t>
            </a:r>
          </a:p>
          <a:p>
            <a:pPr algn="just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상영관번호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400" b="1" dirty="0">
                <a:solidFill>
                  <a:srgbClr val="00B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002C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14A29C3-085F-401B-8F21-C0B2C43AA3C3}"/>
              </a:ext>
            </a:extLst>
          </p:cNvPr>
          <p:cNvCxnSpPr/>
          <p:nvPr/>
        </p:nvCxnSpPr>
        <p:spPr>
          <a:xfrm flipV="1">
            <a:off x="8129041" y="1809216"/>
            <a:ext cx="94071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18E4BA5-6C58-4358-A360-A7D142522C4A}"/>
              </a:ext>
            </a:extLst>
          </p:cNvPr>
          <p:cNvCxnSpPr>
            <a:cxnSpLocks/>
          </p:cNvCxnSpPr>
          <p:nvPr/>
        </p:nvCxnSpPr>
        <p:spPr>
          <a:xfrm>
            <a:off x="5387206" y="2049764"/>
            <a:ext cx="0" cy="20500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7250DB0-62FE-4145-961A-A642D8884B0B}"/>
              </a:ext>
            </a:extLst>
          </p:cNvPr>
          <p:cNvCxnSpPr/>
          <p:nvPr/>
        </p:nvCxnSpPr>
        <p:spPr>
          <a:xfrm>
            <a:off x="5387205" y="2045616"/>
            <a:ext cx="2264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18F56DA-0258-427A-BCFC-76AB61C04845}"/>
              </a:ext>
            </a:extLst>
          </p:cNvPr>
          <p:cNvCxnSpPr/>
          <p:nvPr/>
        </p:nvCxnSpPr>
        <p:spPr>
          <a:xfrm>
            <a:off x="5387205" y="3770864"/>
            <a:ext cx="2264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CC0EE67-BB21-4F67-BDC5-ED3CBCBCD2A4}"/>
              </a:ext>
            </a:extLst>
          </p:cNvPr>
          <p:cNvSpPr txBox="1"/>
          <p:nvPr/>
        </p:nvSpPr>
        <p:spPr>
          <a:xfrm>
            <a:off x="6361117" y="574671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N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278EDF-2444-4991-BDCB-368B4F5CFA00}"/>
              </a:ext>
            </a:extLst>
          </p:cNvPr>
          <p:cNvSpPr txBox="1"/>
          <p:nvPr/>
        </p:nvSpPr>
        <p:spPr>
          <a:xfrm>
            <a:off x="2996854" y="3004840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604A05-8BC9-44B8-BBC2-561DEAF86F7A}"/>
              </a:ext>
            </a:extLst>
          </p:cNvPr>
          <p:cNvSpPr txBox="1"/>
          <p:nvPr/>
        </p:nvSpPr>
        <p:spPr>
          <a:xfrm>
            <a:off x="2996854" y="4549691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271C8D-0554-4AA6-8D8F-839DED1C827F}"/>
              </a:ext>
            </a:extLst>
          </p:cNvPr>
          <p:cNvSpPr txBox="1"/>
          <p:nvPr/>
        </p:nvSpPr>
        <p:spPr>
          <a:xfrm>
            <a:off x="7026506" y="557502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</a:rPr>
              <a:t>1</a:t>
            </a:r>
            <a:endParaRPr lang="ko-KR" altLang="en-US" sz="3600" dirty="0">
              <a:solidFill>
                <a:srgbClr val="00B0F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01365E-5F7A-42E8-AC52-08EBBDA2D779}"/>
              </a:ext>
            </a:extLst>
          </p:cNvPr>
          <p:cNvSpPr txBox="1"/>
          <p:nvPr/>
        </p:nvSpPr>
        <p:spPr>
          <a:xfrm>
            <a:off x="9969240" y="723229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</a:rPr>
              <a:t>1</a:t>
            </a:r>
            <a:endParaRPr lang="ko-KR" altLang="en-US" sz="3600" dirty="0">
              <a:solidFill>
                <a:srgbClr val="00B0F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C05A7E-99C7-4D9D-B1DD-E4FAE03551BD}"/>
              </a:ext>
            </a:extLst>
          </p:cNvPr>
          <p:cNvSpPr txBox="1"/>
          <p:nvPr/>
        </p:nvSpPr>
        <p:spPr>
          <a:xfrm>
            <a:off x="9969240" y="2374433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</a:rPr>
              <a:t>1</a:t>
            </a:r>
            <a:endParaRPr lang="ko-KR" altLang="en-US" sz="3600" dirty="0">
              <a:solidFill>
                <a:srgbClr val="00B0F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418BEC-8A7C-4927-8A57-5427D619B01B}"/>
              </a:ext>
            </a:extLst>
          </p:cNvPr>
          <p:cNvSpPr txBox="1"/>
          <p:nvPr/>
        </p:nvSpPr>
        <p:spPr>
          <a:xfrm>
            <a:off x="10063508" y="4055374"/>
            <a:ext cx="62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</a:rPr>
              <a:t>1</a:t>
            </a:r>
            <a:endParaRPr lang="ko-KR" alt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3" grpId="0"/>
      <p:bldP spid="14" grpId="0" animBg="1"/>
      <p:bldP spid="15" grpId="0" animBg="1"/>
      <p:bldP spid="17" grpId="0" animBg="1"/>
      <p:bldP spid="18" grpId="0" animBg="1"/>
      <p:bldP spid="43" grpId="0" animBg="1"/>
      <p:bldP spid="44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01392" y="2591795"/>
            <a:ext cx="1795683" cy="645927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4604" y="2600313"/>
            <a:ext cx="3086239" cy="637410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911C47-F9A5-431A-8B56-13CBFEE9A40E}"/>
              </a:ext>
            </a:extLst>
          </p:cNvPr>
          <p:cNvSpPr/>
          <p:nvPr/>
        </p:nvSpPr>
        <p:spPr>
          <a:xfrm>
            <a:off x="3301939" y="3231637"/>
            <a:ext cx="1794587" cy="76084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Chapter1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24393C-7563-490F-912E-F6B8ECF3098D}"/>
              </a:ext>
            </a:extLst>
          </p:cNvPr>
          <p:cNvSpPr/>
          <p:nvPr/>
        </p:nvSpPr>
        <p:spPr>
          <a:xfrm>
            <a:off x="166580" y="3231637"/>
            <a:ext cx="3134264" cy="76084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484C27-7AC3-4D09-BD80-2A2B68F7E11D}"/>
              </a:ext>
            </a:extLst>
          </p:cNvPr>
          <p:cNvSpPr/>
          <p:nvPr/>
        </p:nvSpPr>
        <p:spPr>
          <a:xfrm>
            <a:off x="5095979" y="3247159"/>
            <a:ext cx="4495890" cy="74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피드백 및 수정한 부분</a:t>
            </a:r>
            <a:endParaRPr lang="en-US" altLang="ko-KR" sz="2000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9591869" y="3246239"/>
            <a:ext cx="1794040" cy="7462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3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23F2F9EC-9E92-4594-957F-9F9DA8E5E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CA0876C-518F-4383-B7E1-131109E736BA}"/>
              </a:ext>
            </a:extLst>
          </p:cNvPr>
          <p:cNvSpPr/>
          <p:nvPr/>
        </p:nvSpPr>
        <p:spPr>
          <a:xfrm rot="16200000">
            <a:off x="1092200" y="5476278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09F71B-D2D3-46C3-968D-DD9A7A5C7A0A}"/>
              </a:ext>
            </a:extLst>
          </p:cNvPr>
          <p:cNvSpPr/>
          <p:nvPr/>
        </p:nvSpPr>
        <p:spPr>
          <a:xfrm>
            <a:off x="7825191" y="2891672"/>
            <a:ext cx="544083" cy="12844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E260FF-EE4D-4CE2-93E7-90EFB96CEC9A}"/>
              </a:ext>
            </a:extLst>
          </p:cNvPr>
          <p:cNvSpPr/>
          <p:nvPr/>
        </p:nvSpPr>
        <p:spPr>
          <a:xfrm>
            <a:off x="6610025" y="2891672"/>
            <a:ext cx="544083" cy="1284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F11E57-F931-4BF1-A7EA-BA855ABCACB3}"/>
              </a:ext>
            </a:extLst>
          </p:cNvPr>
          <p:cNvSpPr/>
          <p:nvPr/>
        </p:nvSpPr>
        <p:spPr>
          <a:xfrm>
            <a:off x="7217608" y="2891672"/>
            <a:ext cx="544083" cy="82248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E17767-84A9-45C3-A14D-66B6030381D1}"/>
              </a:ext>
            </a:extLst>
          </p:cNvPr>
          <p:cNvSpPr/>
          <p:nvPr/>
        </p:nvSpPr>
        <p:spPr>
          <a:xfrm>
            <a:off x="7217607" y="3808429"/>
            <a:ext cx="544083" cy="3770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DA7E71A-1E98-4698-ABFC-CA45D35BC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75" y="4493955"/>
            <a:ext cx="9510584" cy="20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CA0876C-518F-4383-B7E1-131109E736BA}"/>
              </a:ext>
            </a:extLst>
          </p:cNvPr>
          <p:cNvSpPr/>
          <p:nvPr/>
        </p:nvSpPr>
        <p:spPr>
          <a:xfrm rot="16200000">
            <a:off x="1092197" y="6343544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33987EF-5F0F-4F65-99B9-84AD050B4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9" y="681639"/>
            <a:ext cx="10962641" cy="617098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F32620-6A77-40E4-88B9-9436BA1B799A}"/>
              </a:ext>
            </a:extLst>
          </p:cNvPr>
          <p:cNvSpPr/>
          <p:nvPr/>
        </p:nvSpPr>
        <p:spPr>
          <a:xfrm>
            <a:off x="1745663" y="5466118"/>
            <a:ext cx="1308622" cy="595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9190749-4CCF-400D-83BB-C1CBF52C1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8" y="690562"/>
            <a:ext cx="10962641" cy="617098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FFBA26-13E0-4D8E-B19B-DBB16770D26D}"/>
              </a:ext>
            </a:extLst>
          </p:cNvPr>
          <p:cNvSpPr/>
          <p:nvPr/>
        </p:nvSpPr>
        <p:spPr>
          <a:xfrm>
            <a:off x="6710678" y="5122642"/>
            <a:ext cx="604522" cy="135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033669-0C7C-4684-802B-965833DB0CA7}"/>
              </a:ext>
            </a:extLst>
          </p:cNvPr>
          <p:cNvSpPr/>
          <p:nvPr/>
        </p:nvSpPr>
        <p:spPr>
          <a:xfrm>
            <a:off x="8386531" y="5203596"/>
            <a:ext cx="766896" cy="5913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4F38B-A09E-40D3-888E-C547D5A6EF88}"/>
              </a:ext>
            </a:extLst>
          </p:cNvPr>
          <p:cNvSpPr/>
          <p:nvPr/>
        </p:nvSpPr>
        <p:spPr>
          <a:xfrm>
            <a:off x="8386531" y="5872899"/>
            <a:ext cx="766896" cy="455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E5581A-F355-44E6-AEC6-F8B4628C1C28}"/>
              </a:ext>
            </a:extLst>
          </p:cNvPr>
          <p:cNvSpPr/>
          <p:nvPr/>
        </p:nvSpPr>
        <p:spPr>
          <a:xfrm>
            <a:off x="10382785" y="5122642"/>
            <a:ext cx="706858" cy="12844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0AAC21EE-264F-4F63-8BF8-7E0F07363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56" y="699485"/>
            <a:ext cx="10962641" cy="617098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8453AF-A089-478D-A99B-D90B98FBAE1B}"/>
              </a:ext>
            </a:extLst>
          </p:cNvPr>
          <p:cNvSpPr/>
          <p:nvPr/>
        </p:nvSpPr>
        <p:spPr>
          <a:xfrm>
            <a:off x="6710676" y="4873657"/>
            <a:ext cx="766896" cy="921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4CDB7E-ECF7-4D82-998D-52086CD469E9}"/>
              </a:ext>
            </a:extLst>
          </p:cNvPr>
          <p:cNvSpPr/>
          <p:nvPr/>
        </p:nvSpPr>
        <p:spPr>
          <a:xfrm>
            <a:off x="8386529" y="4873657"/>
            <a:ext cx="766896" cy="9813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0CACD211-6830-41C7-8C3B-A721F79A9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37" y="699485"/>
            <a:ext cx="10952359" cy="616206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FE55A-D5CE-4EDA-9AC2-36A1FE69227A}"/>
              </a:ext>
            </a:extLst>
          </p:cNvPr>
          <p:cNvSpPr/>
          <p:nvPr/>
        </p:nvSpPr>
        <p:spPr>
          <a:xfrm>
            <a:off x="10224754" y="4928711"/>
            <a:ext cx="727609" cy="661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9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3.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DML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61981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CA0876C-518F-4383-B7E1-131109E736BA}"/>
              </a:ext>
            </a:extLst>
          </p:cNvPr>
          <p:cNvSpPr/>
          <p:nvPr/>
        </p:nvSpPr>
        <p:spPr>
          <a:xfrm rot="16200000">
            <a:off x="1092200" y="6352971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CD5812D-F221-4F69-B5A9-24BEDE04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52" y="1677468"/>
            <a:ext cx="4618120" cy="73158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8102BA6-B703-4B2A-A8EB-83374275B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56" y="2683227"/>
            <a:ext cx="6942422" cy="1491546"/>
          </a:xfrm>
          <a:prstGeom prst="rect">
            <a:avLst/>
          </a:prstGeom>
        </p:spPr>
      </p:pic>
      <p:pic>
        <p:nvPicPr>
          <p:cNvPr id="11" name="그림 10" descr="스크린샷, 텔레비전이(가) 표시된 사진&#10;&#10;자동 생성된 설명">
            <a:extLst>
              <a:ext uri="{FF2B5EF4-FFF2-40B4-BE49-F238E27FC236}">
                <a16:creationId xmlns:a16="http://schemas.microsoft.com/office/drawing/2014/main" id="{04600D78-B03A-42F4-BDD3-247BE183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99" y="4569410"/>
            <a:ext cx="4709568" cy="67823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BAA9E17-CA23-4947-9D16-5FA6C4761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68" y="5598676"/>
            <a:ext cx="4732430" cy="73158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C01F8F1-144F-4628-9C99-7F5355863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67" y="1259324"/>
            <a:ext cx="4732430" cy="754445"/>
          </a:xfrm>
          <a:prstGeom prst="rect">
            <a:avLst/>
          </a:prstGeom>
        </p:spPr>
      </p:pic>
      <p:pic>
        <p:nvPicPr>
          <p:cNvPr id="17" name="그림 16" descr="스크린샷, 타기, 사람들이(가) 표시된 사진&#10;&#10;자동 생성된 설명">
            <a:extLst>
              <a:ext uri="{FF2B5EF4-FFF2-40B4-BE49-F238E27FC236}">
                <a16:creationId xmlns:a16="http://schemas.microsoft.com/office/drawing/2014/main" id="{31F320AD-03E3-49C1-A715-F86C358B4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87" y="5605158"/>
            <a:ext cx="4740051" cy="746825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43698AF8-5A56-46B4-BD08-518B33131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87" y="4484845"/>
            <a:ext cx="4717189" cy="75444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D3880C-6BCE-46A8-9D41-AC426EC0B60E}"/>
              </a:ext>
            </a:extLst>
          </p:cNvPr>
          <p:cNvCxnSpPr>
            <a:cxnSpLocks/>
          </p:cNvCxnSpPr>
          <p:nvPr/>
        </p:nvCxnSpPr>
        <p:spPr>
          <a:xfrm>
            <a:off x="2300140" y="2409051"/>
            <a:ext cx="0" cy="1365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07B2DDE-1CF5-4B7C-A019-A506283EB656}"/>
              </a:ext>
            </a:extLst>
          </p:cNvPr>
          <p:cNvCxnSpPr>
            <a:cxnSpLocks/>
          </p:cNvCxnSpPr>
          <p:nvPr/>
        </p:nvCxnSpPr>
        <p:spPr>
          <a:xfrm>
            <a:off x="2318994" y="3774282"/>
            <a:ext cx="40629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90B8A02-6C43-41E5-B125-C41646A84237}"/>
              </a:ext>
            </a:extLst>
          </p:cNvPr>
          <p:cNvCxnSpPr>
            <a:cxnSpLocks/>
          </p:cNvCxnSpPr>
          <p:nvPr/>
        </p:nvCxnSpPr>
        <p:spPr>
          <a:xfrm>
            <a:off x="2300140" y="3529185"/>
            <a:ext cx="40818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703FCE3-CC5D-4E97-BE81-AA25D95A36E3}"/>
              </a:ext>
            </a:extLst>
          </p:cNvPr>
          <p:cNvCxnSpPr>
            <a:cxnSpLocks/>
          </p:cNvCxnSpPr>
          <p:nvPr/>
        </p:nvCxnSpPr>
        <p:spPr>
          <a:xfrm>
            <a:off x="2318994" y="3313939"/>
            <a:ext cx="40629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F5D6CC-E501-4947-BF4B-DC3322D62279}"/>
              </a:ext>
            </a:extLst>
          </p:cNvPr>
          <p:cNvSpPr/>
          <p:nvPr/>
        </p:nvSpPr>
        <p:spPr>
          <a:xfrm>
            <a:off x="6400799" y="3130696"/>
            <a:ext cx="667509" cy="85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397380-C5E4-48FD-B179-39D1F5950671}"/>
              </a:ext>
            </a:extLst>
          </p:cNvPr>
          <p:cNvSpPr/>
          <p:nvPr/>
        </p:nvSpPr>
        <p:spPr>
          <a:xfrm>
            <a:off x="7501481" y="3130696"/>
            <a:ext cx="544083" cy="5119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38F2BF-C565-4D70-BD40-D8C1D705803F}"/>
              </a:ext>
            </a:extLst>
          </p:cNvPr>
          <p:cNvSpPr/>
          <p:nvPr/>
        </p:nvSpPr>
        <p:spPr>
          <a:xfrm>
            <a:off x="7497578" y="3660826"/>
            <a:ext cx="544083" cy="2559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F33856F-CAA7-4C47-8E9C-C29F7D543DF5}"/>
              </a:ext>
            </a:extLst>
          </p:cNvPr>
          <p:cNvCxnSpPr>
            <a:stCxn id="11" idx="3"/>
          </p:cNvCxnSpPr>
          <p:nvPr/>
        </p:nvCxnSpPr>
        <p:spPr>
          <a:xfrm>
            <a:off x="6476567" y="4908530"/>
            <a:ext cx="216464" cy="283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C7C444-CECA-4F77-9592-8ADB6A30DEE4}"/>
              </a:ext>
            </a:extLst>
          </p:cNvPr>
          <p:cNvCxnSpPr>
            <a:cxnSpLocks/>
          </p:cNvCxnSpPr>
          <p:nvPr/>
        </p:nvCxnSpPr>
        <p:spPr>
          <a:xfrm>
            <a:off x="6470955" y="5978571"/>
            <a:ext cx="35405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21BF894-2799-4F32-9DD3-5CC1ABB69A8A}"/>
              </a:ext>
            </a:extLst>
          </p:cNvPr>
          <p:cNvCxnSpPr>
            <a:cxnSpLocks/>
          </p:cNvCxnSpPr>
          <p:nvPr/>
        </p:nvCxnSpPr>
        <p:spPr>
          <a:xfrm flipV="1">
            <a:off x="6687419" y="4101549"/>
            <a:ext cx="0" cy="8069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A4F102E-4EA8-4997-AB75-497442B713B4}"/>
              </a:ext>
            </a:extLst>
          </p:cNvPr>
          <p:cNvCxnSpPr>
            <a:cxnSpLocks/>
          </p:cNvCxnSpPr>
          <p:nvPr/>
        </p:nvCxnSpPr>
        <p:spPr>
          <a:xfrm>
            <a:off x="6672380" y="4098713"/>
            <a:ext cx="52969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6F25C8-9BEE-4AB8-B407-43486C87FB87}"/>
              </a:ext>
            </a:extLst>
          </p:cNvPr>
          <p:cNvCxnSpPr>
            <a:cxnSpLocks/>
          </p:cNvCxnSpPr>
          <p:nvPr/>
        </p:nvCxnSpPr>
        <p:spPr>
          <a:xfrm flipV="1">
            <a:off x="7202078" y="3367793"/>
            <a:ext cx="0" cy="7309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3F933B5-02CB-48FC-8317-DA8E165EDBD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202078" y="3367793"/>
            <a:ext cx="299403" cy="1885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A0D45D-FCE5-4493-B8CE-8D9FC7D21490}"/>
              </a:ext>
            </a:extLst>
          </p:cNvPr>
          <p:cNvCxnSpPr>
            <a:cxnSpLocks/>
          </p:cNvCxnSpPr>
          <p:nvPr/>
        </p:nvCxnSpPr>
        <p:spPr>
          <a:xfrm flipV="1">
            <a:off x="6825006" y="4308049"/>
            <a:ext cx="0" cy="168268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38AFFC5-8321-4C7C-8C79-F6C34DBD708D}"/>
              </a:ext>
            </a:extLst>
          </p:cNvPr>
          <p:cNvCxnSpPr>
            <a:cxnSpLocks/>
          </p:cNvCxnSpPr>
          <p:nvPr/>
        </p:nvCxnSpPr>
        <p:spPr>
          <a:xfrm>
            <a:off x="6825006" y="4308049"/>
            <a:ext cx="56560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F1E941-CE19-4A59-9885-9420D88944B5}"/>
              </a:ext>
            </a:extLst>
          </p:cNvPr>
          <p:cNvCxnSpPr>
            <a:cxnSpLocks/>
          </p:cNvCxnSpPr>
          <p:nvPr/>
        </p:nvCxnSpPr>
        <p:spPr>
          <a:xfrm flipV="1">
            <a:off x="7390614" y="3774282"/>
            <a:ext cx="0" cy="5337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4F5FEFC-93CA-4DCA-AFD9-CC59D04FDE1D}"/>
              </a:ext>
            </a:extLst>
          </p:cNvPr>
          <p:cNvCxnSpPr>
            <a:cxnSpLocks/>
          </p:cNvCxnSpPr>
          <p:nvPr/>
        </p:nvCxnSpPr>
        <p:spPr>
          <a:xfrm>
            <a:off x="7390614" y="3778280"/>
            <a:ext cx="1069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9A333-DC6E-4250-A220-FFD1CB4B927D}"/>
              </a:ext>
            </a:extLst>
          </p:cNvPr>
          <p:cNvSpPr/>
          <p:nvPr/>
        </p:nvSpPr>
        <p:spPr>
          <a:xfrm>
            <a:off x="8757029" y="3165848"/>
            <a:ext cx="544083" cy="2208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AAE6A6-ABD9-416A-8415-D219CC03A91B}"/>
              </a:ext>
            </a:extLst>
          </p:cNvPr>
          <p:cNvSpPr/>
          <p:nvPr/>
        </p:nvSpPr>
        <p:spPr>
          <a:xfrm>
            <a:off x="8757029" y="3421802"/>
            <a:ext cx="544083" cy="2208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F3AC58-997A-499B-8A19-D32370428B09}"/>
              </a:ext>
            </a:extLst>
          </p:cNvPr>
          <p:cNvSpPr/>
          <p:nvPr/>
        </p:nvSpPr>
        <p:spPr>
          <a:xfrm>
            <a:off x="8757029" y="3668575"/>
            <a:ext cx="544083" cy="2208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D008993-9F01-43C1-B629-044E14FED299}"/>
              </a:ext>
            </a:extLst>
          </p:cNvPr>
          <p:cNvCxnSpPr>
            <a:cxnSpLocks/>
          </p:cNvCxnSpPr>
          <p:nvPr/>
        </p:nvCxnSpPr>
        <p:spPr>
          <a:xfrm>
            <a:off x="11671138" y="4908529"/>
            <a:ext cx="1673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4903CE3-0DB4-4B80-9188-40B7A35CE04D}"/>
              </a:ext>
            </a:extLst>
          </p:cNvPr>
          <p:cNvCxnSpPr>
            <a:cxnSpLocks/>
          </p:cNvCxnSpPr>
          <p:nvPr/>
        </p:nvCxnSpPr>
        <p:spPr>
          <a:xfrm>
            <a:off x="11648276" y="6081245"/>
            <a:ext cx="3803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FE92F0E-31F5-49EC-8D79-2945EE00CAB5}"/>
              </a:ext>
            </a:extLst>
          </p:cNvPr>
          <p:cNvCxnSpPr>
            <a:cxnSpLocks/>
          </p:cNvCxnSpPr>
          <p:nvPr/>
        </p:nvCxnSpPr>
        <p:spPr>
          <a:xfrm>
            <a:off x="11208997" y="1761791"/>
            <a:ext cx="1673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0E203E5-2D39-420B-89DD-EA9A730775A6}"/>
              </a:ext>
            </a:extLst>
          </p:cNvPr>
          <p:cNvCxnSpPr>
            <a:cxnSpLocks/>
          </p:cNvCxnSpPr>
          <p:nvPr/>
        </p:nvCxnSpPr>
        <p:spPr>
          <a:xfrm flipV="1">
            <a:off x="11838439" y="3774282"/>
            <a:ext cx="0" cy="11342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784257C-CA6D-4997-8F04-AD6F9442C549}"/>
              </a:ext>
            </a:extLst>
          </p:cNvPr>
          <p:cNvCxnSpPr>
            <a:cxnSpLocks/>
          </p:cNvCxnSpPr>
          <p:nvPr/>
        </p:nvCxnSpPr>
        <p:spPr>
          <a:xfrm>
            <a:off x="9301112" y="3764083"/>
            <a:ext cx="2537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58795D7-3BB3-47D5-BB77-075B1A2A0311}"/>
              </a:ext>
            </a:extLst>
          </p:cNvPr>
          <p:cNvCxnSpPr>
            <a:cxnSpLocks/>
          </p:cNvCxnSpPr>
          <p:nvPr/>
        </p:nvCxnSpPr>
        <p:spPr>
          <a:xfrm flipV="1">
            <a:off x="12028602" y="3529185"/>
            <a:ext cx="0" cy="2537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A0BBC13-EB37-4C53-9993-E1F93378207B}"/>
              </a:ext>
            </a:extLst>
          </p:cNvPr>
          <p:cNvCxnSpPr>
            <a:cxnSpLocks/>
          </p:cNvCxnSpPr>
          <p:nvPr/>
        </p:nvCxnSpPr>
        <p:spPr>
          <a:xfrm>
            <a:off x="9289681" y="3529185"/>
            <a:ext cx="27389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EFDA49-D0AD-4470-971B-111AB4FD0C31}"/>
              </a:ext>
            </a:extLst>
          </p:cNvPr>
          <p:cNvCxnSpPr>
            <a:cxnSpLocks/>
          </p:cNvCxnSpPr>
          <p:nvPr/>
        </p:nvCxnSpPr>
        <p:spPr>
          <a:xfrm flipV="1">
            <a:off x="11376298" y="1761793"/>
            <a:ext cx="0" cy="15144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88EF67E-1408-4C28-80B7-A90EC0923E83}"/>
              </a:ext>
            </a:extLst>
          </p:cNvPr>
          <p:cNvCxnSpPr>
            <a:cxnSpLocks/>
          </p:cNvCxnSpPr>
          <p:nvPr/>
        </p:nvCxnSpPr>
        <p:spPr>
          <a:xfrm>
            <a:off x="9289681" y="3276248"/>
            <a:ext cx="20866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65DC01B-D09B-4300-BE02-899C21AC837E}"/>
              </a:ext>
            </a:extLst>
          </p:cNvPr>
          <p:cNvSpPr txBox="1"/>
          <p:nvPr/>
        </p:nvSpPr>
        <p:spPr>
          <a:xfrm>
            <a:off x="2403382" y="2711473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279EF6-B800-4061-A50D-4C18F999CF96}"/>
              </a:ext>
            </a:extLst>
          </p:cNvPr>
          <p:cNvSpPr txBox="1"/>
          <p:nvPr/>
        </p:nvSpPr>
        <p:spPr>
          <a:xfrm>
            <a:off x="6208785" y="2716228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0B7B23-4D26-4D9D-B7DD-8C607300C007}"/>
              </a:ext>
            </a:extLst>
          </p:cNvPr>
          <p:cNvSpPr txBox="1"/>
          <p:nvPr/>
        </p:nvSpPr>
        <p:spPr>
          <a:xfrm>
            <a:off x="7303497" y="2720321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N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15C540-66DA-477B-8795-B01E03A9190D}"/>
              </a:ext>
            </a:extLst>
          </p:cNvPr>
          <p:cNvSpPr txBox="1"/>
          <p:nvPr/>
        </p:nvSpPr>
        <p:spPr>
          <a:xfrm>
            <a:off x="1691841" y="4023180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1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B64BA7-F5BA-4F26-B2AA-486A65B367A6}"/>
              </a:ext>
            </a:extLst>
          </p:cNvPr>
          <p:cNvSpPr txBox="1"/>
          <p:nvPr/>
        </p:nvSpPr>
        <p:spPr>
          <a:xfrm>
            <a:off x="1695078" y="5172156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1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875AE4-81A2-40AF-8A90-5AFB2DBC435A}"/>
              </a:ext>
            </a:extLst>
          </p:cNvPr>
          <p:cNvSpPr txBox="1"/>
          <p:nvPr/>
        </p:nvSpPr>
        <p:spPr>
          <a:xfrm>
            <a:off x="7629844" y="4141544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A1E553-5242-4686-994E-0D34C36C424A}"/>
              </a:ext>
            </a:extLst>
          </p:cNvPr>
          <p:cNvSpPr txBox="1"/>
          <p:nvPr/>
        </p:nvSpPr>
        <p:spPr>
          <a:xfrm>
            <a:off x="8593855" y="2655629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38E2779-2FA0-4FDA-9B6E-95D8765E861E}"/>
              </a:ext>
            </a:extLst>
          </p:cNvPr>
          <p:cNvSpPr txBox="1"/>
          <p:nvPr/>
        </p:nvSpPr>
        <p:spPr>
          <a:xfrm>
            <a:off x="6815643" y="837813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8595A42-666A-423A-B527-BDA5DAD15760}"/>
              </a:ext>
            </a:extLst>
          </p:cNvPr>
          <p:cNvSpPr txBox="1"/>
          <p:nvPr/>
        </p:nvSpPr>
        <p:spPr>
          <a:xfrm>
            <a:off x="7629844" y="5185252"/>
            <a:ext cx="32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4357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837991" y="3790781"/>
            <a:ext cx="4516017" cy="161548"/>
          </a:xfrm>
          <a:prstGeom prst="rect">
            <a:avLst/>
          </a:prstGeom>
          <a:gradFill flip="none" rotWithShape="1">
            <a:gsLst>
              <a:gs pos="50000">
                <a:srgbClr val="57CDDF"/>
              </a:gs>
              <a:gs pos="0">
                <a:srgbClr val="E3E5E9"/>
              </a:gs>
              <a:gs pos="100000">
                <a:srgbClr val="E3E5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3726023" y="3952329"/>
            <a:ext cx="4739951" cy="161548"/>
          </a:xfrm>
          <a:prstGeom prst="rect">
            <a:avLst/>
          </a:prstGeom>
          <a:gradFill flip="none" rotWithShape="1">
            <a:gsLst>
              <a:gs pos="0">
                <a:srgbClr val="E3E5E9"/>
              </a:gs>
              <a:gs pos="4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B7DE0-E485-48BE-A19C-26DA728FD7C2}"/>
              </a:ext>
            </a:extLst>
          </p:cNvPr>
          <p:cNvSpPr txBox="1"/>
          <p:nvPr/>
        </p:nvSpPr>
        <p:spPr>
          <a:xfrm>
            <a:off x="2663884" y="1771015"/>
            <a:ext cx="8122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1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7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1. </a:t>
            </a:r>
            <a:r>
              <a:rPr lang="ko-KR" altLang="en-US" sz="2000" i="1" kern="0" dirty="0">
                <a:solidFill>
                  <a:prstClr val="white"/>
                </a:solidFill>
              </a:rPr>
              <a:t>피드백 및 수정한 부분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59BD3F-FB7F-4E02-83C5-AA98AA720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1. </a:t>
            </a:r>
            <a:r>
              <a:rPr lang="ko-KR" altLang="en-US" sz="2000" i="1" kern="0" dirty="0">
                <a:solidFill>
                  <a:prstClr val="white"/>
                </a:solidFill>
              </a:rPr>
              <a:t>피드백 및 수정한 부분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C1DF0E7-69A6-4433-885A-1AB6DEBE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690562"/>
            <a:ext cx="10962640" cy="6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01392" y="2591795"/>
            <a:ext cx="1795683" cy="645927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4604" y="2600313"/>
            <a:ext cx="3086239" cy="637410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911C47-F9A5-431A-8B56-13CBFEE9A40E}"/>
              </a:ext>
            </a:extLst>
          </p:cNvPr>
          <p:cNvSpPr/>
          <p:nvPr/>
        </p:nvSpPr>
        <p:spPr>
          <a:xfrm>
            <a:off x="3301939" y="3231637"/>
            <a:ext cx="1794587" cy="76084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Chapter2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24393C-7563-490F-912E-F6B8ECF3098D}"/>
              </a:ext>
            </a:extLst>
          </p:cNvPr>
          <p:cNvSpPr/>
          <p:nvPr/>
        </p:nvSpPr>
        <p:spPr>
          <a:xfrm>
            <a:off x="166580" y="3231637"/>
            <a:ext cx="3134264" cy="76084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484C27-7AC3-4D09-BD80-2A2B68F7E11D}"/>
              </a:ext>
            </a:extLst>
          </p:cNvPr>
          <p:cNvSpPr/>
          <p:nvPr/>
        </p:nvSpPr>
        <p:spPr>
          <a:xfrm>
            <a:off x="5095979" y="3247159"/>
            <a:ext cx="4495890" cy="74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en-US" altLang="ko-KR" sz="2000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9591869" y="3246239"/>
            <a:ext cx="1794040" cy="7462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F3926-F7E5-4D80-A0DB-0BB5D8EC2A85}"/>
              </a:ext>
            </a:extLst>
          </p:cNvPr>
          <p:cNvSpPr txBox="1"/>
          <p:nvPr/>
        </p:nvSpPr>
        <p:spPr>
          <a:xfrm>
            <a:off x="2915495" y="1615906"/>
            <a:ext cx="88489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제약조건 </a:t>
            </a:r>
            <a:r>
              <a:rPr lang="en-US" altLang="ko-KR" sz="2800" dirty="0">
                <a:solidFill>
                  <a:srgbClr val="00B0F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CHECK</a:t>
            </a:r>
          </a:p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en-US" altLang="ko-KR" dirty="0">
                <a:solidFill>
                  <a:srgbClr val="00B0F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CHECK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조건을 구현할 수 있는가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또 구현해야 하나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CEHCK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제약을 생각과 고민 하되 구현을 다음 실습에 실행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피드백 및 조언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F88A7-122A-44BA-98A1-20C801600A74}"/>
              </a:ext>
            </a:extLst>
          </p:cNvPr>
          <p:cNvSpPr txBox="1"/>
          <p:nvPr/>
        </p:nvSpPr>
        <p:spPr>
          <a:xfrm>
            <a:off x="2915495" y="3158729"/>
            <a:ext cx="88489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 DATABASE </a:t>
            </a:r>
            <a:r>
              <a:rPr lang="en-US" altLang="ko-KR" sz="28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ERROR 1663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(UTF8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에러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sz="2800" dirty="0">
              <a:solidFill>
                <a:srgbClr val="00B0F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테이블 속성에 한글을 넣으면 나타나는 문제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테이블 생성시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 CHARSET = utf8;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명령 추가하여 해결</a:t>
            </a:r>
            <a:endParaRPr lang="en-US" altLang="ko-KR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9805E-FBF4-4F12-96CA-DB365DB36E32}"/>
              </a:ext>
            </a:extLst>
          </p:cNvPr>
          <p:cNvSpPr txBox="1"/>
          <p:nvPr/>
        </p:nvSpPr>
        <p:spPr>
          <a:xfrm>
            <a:off x="2915495" y="4701552"/>
            <a:ext cx="88489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결제정보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카드결제내역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간의 문제</a:t>
            </a:r>
            <a:endParaRPr lang="en-US" altLang="ko-KR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카드결제내역의 </a:t>
            </a:r>
            <a:r>
              <a:rPr lang="ko-KR" altLang="en-US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기본키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결제방법이 유일성을 지니지 않아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(＇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카드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 or null)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-&gt;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차라리 카드번호를 기본키로 지정하고 요구분석서의 수정할까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60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30520"/>
              </p:ext>
            </p:extLst>
          </p:nvPr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7FC439E-5BBD-476D-8368-F5935799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09385"/>
              </p:ext>
            </p:extLst>
          </p:nvPr>
        </p:nvGraphicFramePr>
        <p:xfrm>
          <a:off x="1612035" y="1068561"/>
          <a:ext cx="10275165" cy="38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700">
                  <a:extLst>
                    <a:ext uri="{9D8B030D-6E8A-4147-A177-3AD203B41FA5}">
                      <a16:colId xmlns:a16="http://schemas.microsoft.com/office/drawing/2014/main" val="2453346573"/>
                    </a:ext>
                  </a:extLst>
                </a:gridCol>
                <a:gridCol w="1768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1437">
                  <a:extLst>
                    <a:ext uri="{9D8B030D-6E8A-4147-A177-3AD203B41FA5}">
                      <a16:colId xmlns:a16="http://schemas.microsoft.com/office/drawing/2014/main" val="3150602551"/>
                    </a:ext>
                  </a:extLst>
                </a:gridCol>
              </a:tblGrid>
              <a:tr h="434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테이블명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속성값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데이터타입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결제내역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결제방법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VARCHAR(8)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rgbClr val="00B0F0"/>
                          </a:solidFill>
                        </a:rPr>
                        <a:t>카드</a:t>
                      </a: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카드번호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VARCHAR(8)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NOT NULL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</a:rPr>
                        <a:t>UINQUE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카드은행사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VARCHAR(8)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적립내역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할인내역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5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rgbClr val="00B0F0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9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72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21F6084-AF97-49AB-9F44-350A56B1D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2472606"/>
            <a:ext cx="6428875" cy="43853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A5819D-06EA-4B47-B49F-FA6D92C3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67" y="952303"/>
            <a:ext cx="9954705" cy="16027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127631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Chapter 2.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DDL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 </a:t>
            </a:r>
            <a:r>
              <a:rPr lang="en-US" altLang="ko-KR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&amp;&amp;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 구현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0" y="690562"/>
          <a:ext cx="1231035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Contents 1</a:t>
                      </a:r>
                      <a:endParaRPr lang="ko-KR" altLang="en-US" sz="105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Contents 2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3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4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5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6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Contents 7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1955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BF8B1-222E-4C29-ADBA-C7E956E020C3}"/>
              </a:ext>
            </a:extLst>
          </p:cNvPr>
          <p:cNvSpPr/>
          <p:nvPr/>
        </p:nvSpPr>
        <p:spPr>
          <a:xfrm>
            <a:off x="6579909" y="1361573"/>
            <a:ext cx="2017336" cy="942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963C9-D843-4C77-957C-376A1114FE93}"/>
              </a:ext>
            </a:extLst>
          </p:cNvPr>
          <p:cNvSpPr/>
          <p:nvPr/>
        </p:nvSpPr>
        <p:spPr>
          <a:xfrm>
            <a:off x="2006939" y="3269130"/>
            <a:ext cx="5153031" cy="90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6769F-F758-49A3-A56D-036C2F0A665D}"/>
              </a:ext>
            </a:extLst>
          </p:cNvPr>
          <p:cNvSpPr/>
          <p:nvPr/>
        </p:nvSpPr>
        <p:spPr>
          <a:xfrm>
            <a:off x="8738646" y="1395167"/>
            <a:ext cx="2602453" cy="942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32D19-6FEC-4528-B2A3-8E71905096B8}"/>
              </a:ext>
            </a:extLst>
          </p:cNvPr>
          <p:cNvSpPr/>
          <p:nvPr/>
        </p:nvSpPr>
        <p:spPr>
          <a:xfrm>
            <a:off x="2006939" y="4249118"/>
            <a:ext cx="5189769" cy="14414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4D7BF0-9098-4EF1-8D6C-5C2B05F72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705440"/>
            <a:ext cx="10962639" cy="61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1335</Words>
  <Application>Microsoft Office PowerPoint</Application>
  <PresentationFormat>와이드스크린</PresentationFormat>
  <Paragraphs>511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조선일보명조</vt:lpstr>
      <vt:lpstr>Arial</vt:lpstr>
      <vt:lpstr>Symbol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의환 이</cp:lastModifiedBy>
  <cp:revision>476</cp:revision>
  <dcterms:created xsi:type="dcterms:W3CDTF">2019-06-05T05:22:16Z</dcterms:created>
  <dcterms:modified xsi:type="dcterms:W3CDTF">2020-01-22T16:28:00Z</dcterms:modified>
</cp:coreProperties>
</file>